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4"/>
  </p:handout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EAF8FA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94660"/>
  </p:normalViewPr>
  <p:slideViewPr>
    <p:cSldViewPr>
      <p:cViewPr>
        <p:scale>
          <a:sx n="66" d="100"/>
          <a:sy n="66" d="100"/>
        </p:scale>
        <p:origin x="-1896" y="600"/>
      </p:cViewPr>
      <p:guideLst>
        <p:guide orient="horz" pos="2976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245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DED6562-B16F-4977-9471-90A5F347650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C8725-CAD6-4266-8346-2D2D37808C2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BA407-F355-4651-8F94-D07AD7FA698F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6E8D2-B165-4A3F-8B3D-1ADBFCA3F49F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2166E-1AB7-4C29-B560-5FBA5A181982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8719C-196A-47E9-B7AD-166F0C748144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EAFA2-C842-4C1E-8C8A-49995547A4C4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CFF22-0E31-4A1B-A2A0-2352FF11AB2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710E2-C727-4ED1-A9C7-F0C0898183C7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BD241-5ED6-4383-9ADD-C8CB4806DA73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A16A5-97D6-4A6E-84C5-CA3AB5544ABC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DC6CC-3FA9-44A7-BC58-0D797FD98C7C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D7863E-FAC0-41F6-A8D0-6A14BCE2F6F4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980728" y="2144688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</a:t>
            </a:r>
            <a:r>
              <a:rPr lang="ja-JP" altLang="en-US" sz="16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日 時</a:t>
            </a:r>
            <a:r>
              <a:rPr lang="ja-JP" altLang="en-US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：</a:t>
            </a:r>
            <a:r>
              <a:rPr lang="en-US" altLang="ja-JP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2011</a:t>
            </a:r>
            <a:r>
              <a:rPr lang="ja-JP" altLang="en-US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年１１月</a:t>
            </a:r>
            <a:r>
              <a:rPr lang="en-US" altLang="ja-JP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16</a:t>
            </a:r>
            <a:r>
              <a:rPr lang="ja-JP" altLang="en-US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日</a:t>
            </a:r>
            <a:r>
              <a:rPr lang="ja-JP" altLang="en-US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（水）</a:t>
            </a:r>
            <a:r>
              <a:rPr lang="en-US" altLang="ja-JP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19</a:t>
            </a:r>
            <a:r>
              <a:rPr lang="ja-JP" altLang="en-US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時</a:t>
            </a:r>
            <a:r>
              <a:rPr lang="en-US" altLang="ja-JP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30</a:t>
            </a:r>
            <a:r>
              <a:rPr lang="ja-JP" altLang="en-US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分～</a:t>
            </a:r>
            <a:r>
              <a:rPr lang="en-US" altLang="ja-JP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21</a:t>
            </a:r>
            <a:r>
              <a:rPr lang="ja-JP" altLang="en-US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時</a:t>
            </a:r>
            <a:r>
              <a:rPr lang="en-US" altLang="ja-JP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3</a:t>
            </a:r>
            <a:r>
              <a:rPr lang="en-US" altLang="ja-JP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0</a:t>
            </a:r>
            <a:r>
              <a:rPr lang="ja-JP" altLang="en-US" sz="1600" b="1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分　</a:t>
            </a:r>
          </a:p>
          <a:p>
            <a:pPr algn="just"/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</a:t>
            </a:r>
            <a:r>
              <a:rPr lang="ja-JP" altLang="en-US" sz="16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場 所</a:t>
            </a:r>
            <a:r>
              <a:rPr lang="ja-JP" altLang="en-US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：</a:t>
            </a:r>
            <a:r>
              <a:rPr lang="ja-JP" altLang="en-US" sz="1600" b="1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川崎日航ホテル</a:t>
            </a:r>
            <a:r>
              <a:rPr lang="ja-JP" altLang="en-US" sz="14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</a:t>
            </a:r>
            <a:endParaRPr lang="en-US" altLang="ja-JP" sz="1400" dirty="0" smtClean="0">
              <a:solidFill>
                <a:srgbClr val="000000"/>
              </a:solidFill>
              <a:latin typeface="Century" pitchFamily="18" charset="0"/>
              <a:ea typeface="ＭＳ Ｐ明朝" pitchFamily="18" charset="-128"/>
            </a:endParaRPr>
          </a:p>
          <a:p>
            <a:pPr algn="just"/>
            <a:r>
              <a:rPr lang="ja-JP" altLang="en-US" sz="12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　　　　　川崎市川崎区日進町</a:t>
            </a:r>
            <a:r>
              <a:rPr lang="en-US" altLang="ja-JP" sz="12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1</a:t>
            </a:r>
            <a:r>
              <a:rPr lang="ja-JP" altLang="en-US" sz="12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番地</a:t>
            </a:r>
            <a:endParaRPr lang="en-US" altLang="ja-JP" sz="1200" dirty="0" smtClean="0">
              <a:solidFill>
                <a:srgbClr val="000000"/>
              </a:solidFill>
              <a:latin typeface="Century" pitchFamily="18" charset="0"/>
              <a:ea typeface="ＭＳ Ｐ明朝" pitchFamily="18" charset="-128"/>
            </a:endParaRPr>
          </a:p>
          <a:p>
            <a:pPr algn="just"/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</a:t>
            </a:r>
            <a:r>
              <a:rPr lang="en-US" altLang="ja-JP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TEL</a:t>
            </a:r>
            <a:r>
              <a:rPr lang="ja-JP" altLang="en-US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：</a:t>
            </a:r>
            <a:r>
              <a:rPr lang="en-US" altLang="ja-JP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044</a:t>
            </a:r>
            <a:r>
              <a:rPr lang="ja-JP" altLang="en-US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（</a:t>
            </a:r>
            <a:r>
              <a:rPr lang="en-US" altLang="ja-JP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244</a:t>
            </a:r>
            <a:r>
              <a:rPr lang="ja-JP" altLang="en-US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）</a:t>
            </a:r>
            <a:r>
              <a:rPr lang="en-US" altLang="ja-JP" sz="16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5941</a:t>
            </a:r>
            <a:r>
              <a:rPr lang="ja-JP" altLang="en-US" sz="16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　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-99392" y="1928664"/>
            <a:ext cx="6858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2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―</a:t>
            </a:r>
            <a:r>
              <a:rPr lang="ja-JP" altLang="en-US" sz="12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　記　</a:t>
            </a:r>
            <a:r>
              <a:rPr lang="en-US" altLang="ja-JP" sz="12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rPr>
              <a:t>―</a:t>
            </a:r>
          </a:p>
        </p:txBody>
      </p:sp>
      <p:sp>
        <p:nvSpPr>
          <p:cNvPr id="2061" name="AutoShape 73"/>
          <p:cNvSpPr>
            <a:spLocks noChangeArrowheads="1"/>
          </p:cNvSpPr>
          <p:nvPr/>
        </p:nvSpPr>
        <p:spPr bwMode="auto">
          <a:xfrm>
            <a:off x="28575" y="28575"/>
            <a:ext cx="6781800" cy="9829800"/>
          </a:xfrm>
          <a:prstGeom prst="roundRect">
            <a:avLst>
              <a:gd name="adj" fmla="val 838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66" name="グループ化 65"/>
          <p:cNvGrpSpPr/>
          <p:nvPr/>
        </p:nvGrpSpPr>
        <p:grpSpPr>
          <a:xfrm>
            <a:off x="0" y="349250"/>
            <a:ext cx="6858000" cy="1710036"/>
            <a:chOff x="0" y="349250"/>
            <a:chExt cx="6858000" cy="1710036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0" y="349250"/>
              <a:ext cx="6858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ja-JP" altLang="en-US" sz="2000" b="1" u="sng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第</a:t>
              </a:r>
              <a:r>
                <a:rPr lang="en-US" altLang="ja-JP" sz="2000" b="1" u="sng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17</a:t>
              </a:r>
              <a:r>
                <a:rPr lang="ja-JP" altLang="en-US" sz="2000" b="1" u="sng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回 </a:t>
              </a:r>
              <a:r>
                <a:rPr lang="en-US" altLang="ja-JP" sz="2000" b="1" u="sng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｢</a:t>
              </a:r>
              <a:r>
                <a:rPr lang="ja-JP" altLang="en-US" sz="2000" b="1" u="sng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内分泌異常のやさしい診かた</a:t>
              </a:r>
              <a:r>
                <a:rPr lang="en-US" altLang="ja-JP" sz="2000" b="1" u="sng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｣</a:t>
              </a:r>
              <a:r>
                <a:rPr lang="ja-JP" altLang="en-US" sz="2000" b="1" u="sng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談話会の</a:t>
              </a:r>
              <a:r>
                <a:rPr lang="ja-JP" altLang="en-US" sz="2000" b="1" u="sng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御案内</a:t>
              </a:r>
              <a:endParaRPr lang="ja-JP" altLang="en-US" sz="2000" b="1" u="sng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endParaRPr>
            </a:p>
          </p:txBody>
        </p:sp>
        <p:sp>
          <p:nvSpPr>
            <p:cNvPr id="2052" name="Text Box 5"/>
            <p:cNvSpPr txBox="1">
              <a:spLocks noChangeArrowheads="1"/>
            </p:cNvSpPr>
            <p:nvPr/>
          </p:nvSpPr>
          <p:spPr bwMode="auto">
            <a:xfrm>
              <a:off x="0" y="730250"/>
              <a:ext cx="6019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謹啓</a:t>
              </a:r>
            </a:p>
          </p:txBody>
        </p:sp>
        <p:sp>
          <p:nvSpPr>
            <p:cNvPr id="2053" name="Text Box 6"/>
            <p:cNvSpPr txBox="1">
              <a:spLocks noChangeArrowheads="1"/>
            </p:cNvSpPr>
            <p:nvPr/>
          </p:nvSpPr>
          <p:spPr bwMode="auto">
            <a:xfrm>
              <a:off x="1295400" y="1784648"/>
              <a:ext cx="5257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敬白</a:t>
              </a:r>
            </a:p>
          </p:txBody>
        </p:sp>
        <p:sp>
          <p:nvSpPr>
            <p:cNvPr id="2062" name="Rectangle 99"/>
            <p:cNvSpPr>
              <a:spLocks noChangeArrowheads="1"/>
            </p:cNvSpPr>
            <p:nvPr/>
          </p:nvSpPr>
          <p:spPr bwMode="auto">
            <a:xfrm>
              <a:off x="0" y="914400"/>
              <a:ext cx="68580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1000" dirty="0">
                  <a:solidFill>
                    <a:srgbClr val="000000"/>
                  </a:solidFill>
                  <a:latin typeface="Century" pitchFamily="18" charset="0"/>
                  <a:ea typeface="ＭＳ 明朝" pitchFamily="17" charset="-128"/>
                </a:rPr>
                <a:t>　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Century" pitchFamily="18" charset="0"/>
                  <a:ea typeface="ＭＳ 明朝" pitchFamily="17" charset="-128"/>
                </a:rPr>
                <a:t>　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明朝" pitchFamily="17" charset="-128"/>
                </a:rPr>
                <a:t>爽秋</a:t>
              </a:r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の候、先生方におかれましては益々ご清祥のこととお慶び申し上げます。</a:t>
              </a:r>
            </a:p>
            <a:p>
              <a:pPr eaLnBrk="0" hangingPunct="0"/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 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 さて</a:t>
              </a:r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、内分泌疾患の検査・診断・治療に関して易しく勉強する会を神奈川県内科医学会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の</a:t>
              </a:r>
              <a:r>
                <a:rPr lang="en-US" altLang="ja-JP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5</a:t>
              </a:r>
              <a:r>
                <a:rPr lang="ja-JP" altLang="en-US" sz="1200" dirty="0" err="1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つの</a:t>
              </a:r>
              <a:endParaRPr lang="en-US" altLang="ja-JP" sz="12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endParaRPr>
            </a:p>
            <a:p>
              <a:pPr eaLnBrk="0" hangingPunct="0"/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  地区で持ち廻り</a:t>
              </a:r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で開催させていただいており、今回は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第</a:t>
              </a:r>
              <a:r>
                <a:rPr lang="en-US" altLang="ja-JP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2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地区にて下記の通り開催</a:t>
              </a:r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することとなりました。</a:t>
              </a:r>
            </a:p>
            <a:p>
              <a:pPr eaLnBrk="0" hangingPunct="0"/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　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　ご多忙</a:t>
              </a:r>
              <a:r>
                <a:rPr lang="ja-JP" altLang="en-US" sz="1200" dirty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の折、大変恐縮ではございますが、御出席賜りますようよろしくお願い申し上げます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Century" pitchFamily="18" charset="0"/>
                  <a:ea typeface="ＭＳ Ｐ明朝" pitchFamily="18" charset="-128"/>
                </a:rPr>
                <a:t>。　</a:t>
              </a:r>
              <a:endParaRPr lang="ja-JP" altLang="en-US" sz="1200" dirty="0">
                <a:solidFill>
                  <a:srgbClr val="000000"/>
                </a:solidFill>
                <a:latin typeface="Times New Roman" pitchFamily="18" charset="0"/>
                <a:ea typeface="ＭＳ Ｐ明朝" pitchFamily="18" charset="-128"/>
              </a:endParaRPr>
            </a:p>
          </p:txBody>
        </p:sp>
      </p:grpSp>
      <p:sp>
        <p:nvSpPr>
          <p:cNvPr id="2060" name="Text Box 72"/>
          <p:cNvSpPr txBox="1">
            <a:spLocks noChangeArrowheads="1"/>
          </p:cNvSpPr>
          <p:nvPr/>
        </p:nvSpPr>
        <p:spPr bwMode="auto">
          <a:xfrm>
            <a:off x="432048" y="9321388"/>
            <a:ext cx="63813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＜共催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＞</a:t>
            </a:r>
            <a:r>
              <a:rPr lang="en-US" altLang="ja-JP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｢</a:t>
            </a:r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内分泌異常のやさしい診かた</a:t>
            </a:r>
            <a:r>
              <a:rPr lang="en-US" altLang="ja-JP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｣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談話会 </a:t>
            </a:r>
            <a:r>
              <a:rPr lang="en-US" altLang="ja-JP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/ 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神奈川県</a:t>
            </a:r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内科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医学会 </a:t>
            </a:r>
            <a:r>
              <a:rPr lang="en-US" altLang="ja-JP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/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川崎市内科医会</a:t>
            </a:r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　　　　　　　　　</a:t>
            </a:r>
          </a:p>
          <a:p>
            <a:r>
              <a:rPr lang="ja-JP" altLang="en-US" sz="1100" dirty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　　　　　　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Century" pitchFamily="18" charset="0"/>
                <a:ea typeface="ＭＳ Ｐ明朝" pitchFamily="18" charset="-128"/>
              </a:rPr>
              <a:t>                                 日本イーライリリー株式会社</a:t>
            </a:r>
            <a:endParaRPr lang="ja-JP" altLang="en-US" sz="1100" dirty="0">
              <a:solidFill>
                <a:srgbClr val="000000"/>
              </a:solidFill>
              <a:latin typeface="Century" pitchFamily="18" charset="0"/>
              <a:ea typeface="ＭＳ Ｐ明朝" pitchFamily="18" charset="-128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-99392" y="3152800"/>
            <a:ext cx="6858000" cy="6120680"/>
            <a:chOff x="-99392" y="3224808"/>
            <a:chExt cx="6858000" cy="6120680"/>
          </a:xfrm>
        </p:grpSpPr>
        <p:sp>
          <p:nvSpPr>
            <p:cNvPr id="2056" name="Text Box 9"/>
            <p:cNvSpPr txBox="1">
              <a:spLocks noChangeArrowheads="1"/>
            </p:cNvSpPr>
            <p:nvPr/>
          </p:nvSpPr>
          <p:spPr bwMode="auto">
            <a:xfrm>
              <a:off x="-99392" y="3224808"/>
              <a:ext cx="685800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≪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プログラム　≫</a:t>
              </a:r>
            </a:p>
          </p:txBody>
        </p:sp>
        <p:sp>
          <p:nvSpPr>
            <p:cNvPr id="2057" name="Text Box 10"/>
            <p:cNvSpPr txBox="1">
              <a:spLocks noChangeArrowheads="1"/>
            </p:cNvSpPr>
            <p:nvPr/>
          </p:nvSpPr>
          <p:spPr bwMode="auto">
            <a:xfrm>
              <a:off x="836712" y="3482643"/>
              <a:ext cx="173637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製品紹介（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19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30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～</a:t>
              </a:r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19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45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）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3140968" y="3482643"/>
              <a:ext cx="3211135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日本イーライリリー株式会社　　　　　　　学術担当者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59" name="Text Box 57"/>
            <p:cNvSpPr txBox="1">
              <a:spLocks noChangeArrowheads="1"/>
            </p:cNvSpPr>
            <p:nvPr/>
          </p:nvSpPr>
          <p:spPr bwMode="auto">
            <a:xfrm>
              <a:off x="1340768" y="8745324"/>
              <a:ext cx="4705350" cy="600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*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日本医師会生涯教育講座 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1.5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単位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の認定が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ございます。</a:t>
              </a:r>
              <a:endParaRPr lang="en-US" altLang="ja-JP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  <a:p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*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カリキュラムコード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：９（医療情報）、１３（地域医療）、７２（成長・発達の障害）</a:t>
              </a:r>
              <a:endParaRPr lang="en-US" altLang="ja-JP" sz="1100" dirty="0" smtClean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*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当日は軽食をご用意して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おります。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63" name="Text Box 56"/>
            <p:cNvSpPr txBox="1">
              <a:spLocks noChangeArrowheads="1"/>
            </p:cNvSpPr>
            <p:nvPr/>
          </p:nvSpPr>
          <p:spPr bwMode="auto">
            <a:xfrm>
              <a:off x="5944253" y="8213725"/>
              <a:ext cx="22794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ja-JP" sz="110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 </a:t>
              </a:r>
            </a:p>
          </p:txBody>
        </p:sp>
        <p:sp>
          <p:nvSpPr>
            <p:cNvPr id="2064" name="AutoShape 60"/>
            <p:cNvSpPr>
              <a:spLocks noChangeArrowheads="1"/>
            </p:cNvSpPr>
            <p:nvPr/>
          </p:nvSpPr>
          <p:spPr bwMode="auto">
            <a:xfrm>
              <a:off x="304800" y="3800872"/>
              <a:ext cx="6248400" cy="4824536"/>
            </a:xfrm>
            <a:prstGeom prst="roundRect">
              <a:avLst>
                <a:gd name="adj" fmla="val 1495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 sz="1100"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65" name="Text Box 16"/>
            <p:cNvSpPr txBox="1">
              <a:spLocks noChangeArrowheads="1"/>
            </p:cNvSpPr>
            <p:nvPr/>
          </p:nvSpPr>
          <p:spPr bwMode="auto">
            <a:xfrm>
              <a:off x="692696" y="3944888"/>
              <a:ext cx="117211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代表世話人挨拶</a:t>
              </a:r>
            </a:p>
          </p:txBody>
        </p:sp>
        <p:sp>
          <p:nvSpPr>
            <p:cNvPr id="2066" name="Text Box 17"/>
            <p:cNvSpPr txBox="1">
              <a:spLocks noChangeArrowheads="1"/>
            </p:cNvSpPr>
            <p:nvPr/>
          </p:nvSpPr>
          <p:spPr bwMode="auto">
            <a:xfrm>
              <a:off x="2413942" y="3944888"/>
              <a:ext cx="195116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　　横浜労災病院　院長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67" name="Text Box 18"/>
            <p:cNvSpPr txBox="1">
              <a:spLocks noChangeArrowheads="1"/>
            </p:cNvSpPr>
            <p:nvPr/>
          </p:nvSpPr>
          <p:spPr bwMode="auto">
            <a:xfrm>
              <a:off x="5085184" y="3944888"/>
              <a:ext cx="120417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95250" indent="-95250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西川  哲男 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</a:t>
              </a:r>
            </a:p>
          </p:txBody>
        </p:sp>
        <p:sp>
          <p:nvSpPr>
            <p:cNvPr id="2068" name="Text Box 19"/>
            <p:cNvSpPr txBox="1">
              <a:spLocks noChangeArrowheads="1"/>
            </p:cNvSpPr>
            <p:nvPr/>
          </p:nvSpPr>
          <p:spPr bwMode="auto">
            <a:xfrm>
              <a:off x="692696" y="4232920"/>
              <a:ext cx="201850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神奈川県内科医学会会長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挨拶</a:t>
              </a:r>
            </a:p>
          </p:txBody>
        </p:sp>
        <p:sp>
          <p:nvSpPr>
            <p:cNvPr id="2069" name="Text Box 20"/>
            <p:cNvSpPr txBox="1">
              <a:spLocks noChangeArrowheads="1"/>
            </p:cNvSpPr>
            <p:nvPr/>
          </p:nvSpPr>
          <p:spPr bwMode="auto">
            <a:xfrm>
              <a:off x="2679773" y="4232920"/>
              <a:ext cx="182934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神奈川県内科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医学会　会長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70" name="Text Box 21"/>
            <p:cNvSpPr txBox="1">
              <a:spLocks noChangeArrowheads="1"/>
            </p:cNvSpPr>
            <p:nvPr/>
          </p:nvSpPr>
          <p:spPr bwMode="auto">
            <a:xfrm>
              <a:off x="5085184" y="4232920"/>
              <a:ext cx="164705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  中  佳一 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71" name="Text Box 22"/>
            <p:cNvSpPr txBox="1">
              <a:spLocks noChangeArrowheads="1"/>
            </p:cNvSpPr>
            <p:nvPr/>
          </p:nvSpPr>
          <p:spPr bwMode="auto">
            <a:xfrm>
              <a:off x="692696" y="4880992"/>
              <a:ext cx="154241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【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講演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1】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１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9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45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～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20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00</a:t>
              </a:r>
              <a:endParaRPr lang="en-US" altLang="ja-JP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72" name="Text Box 28"/>
            <p:cNvSpPr txBox="1">
              <a:spLocks noChangeArrowheads="1"/>
            </p:cNvSpPr>
            <p:nvPr/>
          </p:nvSpPr>
          <p:spPr bwMode="auto">
            <a:xfrm>
              <a:off x="620688" y="5169024"/>
              <a:ext cx="5966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座 長 </a:t>
              </a:r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:</a:t>
              </a:r>
            </a:p>
          </p:txBody>
        </p:sp>
        <p:sp>
          <p:nvSpPr>
            <p:cNvPr id="2073" name="Text Box 29"/>
            <p:cNvSpPr txBox="1">
              <a:spLocks noChangeArrowheads="1"/>
            </p:cNvSpPr>
            <p:nvPr/>
          </p:nvSpPr>
          <p:spPr bwMode="auto">
            <a:xfrm>
              <a:off x="1052736" y="5169024"/>
              <a:ext cx="132921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たくま幸クリニック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 </a:t>
              </a:r>
            </a:p>
          </p:txBody>
        </p:sp>
        <p:sp>
          <p:nvSpPr>
            <p:cNvPr id="2074" name="Text Box 30"/>
            <p:cNvSpPr txBox="1">
              <a:spLocks noChangeArrowheads="1"/>
            </p:cNvSpPr>
            <p:nvPr/>
          </p:nvSpPr>
          <p:spPr bwMode="auto">
            <a:xfrm>
              <a:off x="5098732" y="5169024"/>
              <a:ext cx="12105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詫摩　哲郎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 </a:t>
              </a:r>
            </a:p>
          </p:txBody>
        </p:sp>
        <p:sp>
          <p:nvSpPr>
            <p:cNvPr id="2075" name="Text Box 38"/>
            <p:cNvSpPr txBox="1">
              <a:spLocks noChangeArrowheads="1"/>
            </p:cNvSpPr>
            <p:nvPr/>
          </p:nvSpPr>
          <p:spPr bwMode="auto">
            <a:xfrm>
              <a:off x="620688" y="6203558"/>
              <a:ext cx="5966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座 長 </a:t>
              </a:r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:</a:t>
              </a:r>
            </a:p>
          </p:txBody>
        </p:sp>
        <p:sp>
          <p:nvSpPr>
            <p:cNvPr id="2076" name="Text Box 41"/>
            <p:cNvSpPr txBox="1">
              <a:spLocks noChangeArrowheads="1"/>
            </p:cNvSpPr>
            <p:nvPr/>
          </p:nvSpPr>
          <p:spPr bwMode="auto">
            <a:xfrm>
              <a:off x="1412776" y="6465168"/>
              <a:ext cx="473879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600" b="1" dirty="0" smtClean="0">
                  <a:latin typeface="ＭＳ Ｐ明朝" pitchFamily="18" charset="-128"/>
                  <a:ea typeface="ＭＳ Ｐ明朝" pitchFamily="18" charset="-128"/>
                </a:rPr>
                <a:t>「成長ホルモン治療が有効な低身長児の鑑別と治療」</a:t>
              </a:r>
              <a:endParaRPr lang="ja-JP" altLang="en-US" sz="1600" b="1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77" name="Text Box 53"/>
            <p:cNvSpPr txBox="1">
              <a:spLocks noChangeArrowheads="1"/>
            </p:cNvSpPr>
            <p:nvPr/>
          </p:nvSpPr>
          <p:spPr bwMode="auto">
            <a:xfrm>
              <a:off x="5146822" y="6779622"/>
              <a:ext cx="116249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安藏　 慎　先生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83" name="Text Box 86"/>
            <p:cNvSpPr txBox="1">
              <a:spLocks noChangeArrowheads="1"/>
            </p:cNvSpPr>
            <p:nvPr/>
          </p:nvSpPr>
          <p:spPr bwMode="auto">
            <a:xfrm>
              <a:off x="620688" y="7283678"/>
              <a:ext cx="59663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座 長 </a:t>
              </a:r>
              <a:r>
                <a:rPr lang="en-US" altLang="ja-JP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:</a:t>
              </a:r>
            </a:p>
          </p:txBody>
        </p:sp>
        <p:sp>
          <p:nvSpPr>
            <p:cNvPr id="2084" name="Text Box 87"/>
            <p:cNvSpPr txBox="1">
              <a:spLocks noChangeArrowheads="1"/>
            </p:cNvSpPr>
            <p:nvPr/>
          </p:nvSpPr>
          <p:spPr bwMode="auto">
            <a:xfrm>
              <a:off x="836712" y="7566774"/>
              <a:ext cx="406072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　　　　　</a:t>
              </a:r>
              <a:r>
                <a:rPr lang="ja-JP" altLang="en-US" sz="1600" b="1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「成長ホルモンの分泌異常による疾患」</a:t>
              </a:r>
              <a:endParaRPr lang="ja-JP" altLang="en-US" sz="1600" b="1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85" name="Text Box 88"/>
            <p:cNvSpPr txBox="1">
              <a:spLocks noChangeArrowheads="1"/>
            </p:cNvSpPr>
            <p:nvPr/>
          </p:nvSpPr>
          <p:spPr bwMode="auto">
            <a:xfrm>
              <a:off x="980728" y="5745088"/>
              <a:ext cx="4315605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医療法人社団白寿会田名病院　理事長　東海大学医学部客員教授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 </a:t>
              </a:r>
            </a:p>
          </p:txBody>
        </p:sp>
        <p:sp>
          <p:nvSpPr>
            <p:cNvPr id="2087" name="Text Box 90"/>
            <p:cNvSpPr txBox="1">
              <a:spLocks noChangeArrowheads="1"/>
            </p:cNvSpPr>
            <p:nvPr/>
          </p:nvSpPr>
          <p:spPr bwMode="auto">
            <a:xfrm>
              <a:off x="1052736" y="7283678"/>
              <a:ext cx="144943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横浜労災病院　院長 </a:t>
              </a:r>
            </a:p>
          </p:txBody>
        </p:sp>
        <p:sp>
          <p:nvSpPr>
            <p:cNvPr id="2090" name="Text Box 95"/>
            <p:cNvSpPr txBox="1">
              <a:spLocks noChangeArrowheads="1"/>
            </p:cNvSpPr>
            <p:nvPr/>
          </p:nvSpPr>
          <p:spPr bwMode="auto">
            <a:xfrm>
              <a:off x="692696" y="5961112"/>
              <a:ext cx="250741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【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講演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2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・ディスカッション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】20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00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～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20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45</a:t>
              </a:r>
              <a:endParaRPr lang="en-US" altLang="ja-JP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92" name="Text Box 100"/>
            <p:cNvSpPr txBox="1">
              <a:spLocks noChangeArrowheads="1"/>
            </p:cNvSpPr>
            <p:nvPr/>
          </p:nvSpPr>
          <p:spPr bwMode="auto">
            <a:xfrm>
              <a:off x="404664" y="6779622"/>
              <a:ext cx="280557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/>
              <a:r>
                <a:rPr lang="ja-JP" altLang="en-US" sz="1100" dirty="0">
                  <a:latin typeface="ＭＳ Ｐ明朝" pitchFamily="18" charset="-128"/>
                  <a:ea typeface="ＭＳ Ｐ明朝" pitchFamily="18" charset="-128"/>
                </a:rPr>
                <a:t>　　　　　　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川崎市立川崎病院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小児科　部長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2094" name="Text Box 115"/>
            <p:cNvSpPr txBox="1">
              <a:spLocks noChangeArrowheads="1"/>
            </p:cNvSpPr>
            <p:nvPr/>
          </p:nvSpPr>
          <p:spPr bwMode="auto">
            <a:xfrm>
              <a:off x="5252747" y="7905328"/>
              <a:ext cx="1069524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95250" indent="-95250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南　史朗 先生 </a:t>
              </a:r>
            </a:p>
          </p:txBody>
        </p:sp>
        <p:sp>
          <p:nvSpPr>
            <p:cNvPr id="2096" name="Text Box 118"/>
            <p:cNvSpPr txBox="1">
              <a:spLocks noChangeArrowheads="1"/>
            </p:cNvSpPr>
            <p:nvPr/>
          </p:nvSpPr>
          <p:spPr bwMode="auto">
            <a:xfrm>
              <a:off x="692696" y="8291790"/>
              <a:ext cx="74251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閉会の辞</a:t>
              </a:r>
            </a:p>
          </p:txBody>
        </p:sp>
        <p:sp>
          <p:nvSpPr>
            <p:cNvPr id="2097" name="Text Box 119"/>
            <p:cNvSpPr txBox="1">
              <a:spLocks noChangeArrowheads="1"/>
            </p:cNvSpPr>
            <p:nvPr/>
          </p:nvSpPr>
          <p:spPr bwMode="auto">
            <a:xfrm>
              <a:off x="2664296" y="8291790"/>
              <a:ext cx="342900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川崎市内科医会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会長</a:t>
              </a:r>
            </a:p>
          </p:txBody>
        </p:sp>
        <p:sp>
          <p:nvSpPr>
            <p:cNvPr id="2098" name="Text Box 120"/>
            <p:cNvSpPr txBox="1">
              <a:spLocks noChangeArrowheads="1"/>
            </p:cNvSpPr>
            <p:nvPr/>
          </p:nvSpPr>
          <p:spPr bwMode="auto">
            <a:xfrm>
              <a:off x="5190104" y="8291790"/>
              <a:ext cx="111921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羽鳥　裕　先生 </a:t>
              </a:r>
            </a:p>
          </p:txBody>
        </p:sp>
        <p:sp>
          <p:nvSpPr>
            <p:cNvPr id="2101" name="Text Box 128"/>
            <p:cNvSpPr txBox="1">
              <a:spLocks noChangeArrowheads="1"/>
            </p:cNvSpPr>
            <p:nvPr/>
          </p:nvSpPr>
          <p:spPr bwMode="auto">
            <a:xfrm>
              <a:off x="1412776" y="5406534"/>
              <a:ext cx="207140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600" b="1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「放射線被曝とヨード」</a:t>
              </a:r>
              <a:endParaRPr lang="ja-JP" altLang="en-US" sz="1600" b="1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54" name="Text Box 30"/>
            <p:cNvSpPr txBox="1">
              <a:spLocks noChangeArrowheads="1"/>
            </p:cNvSpPr>
            <p:nvPr/>
          </p:nvSpPr>
          <p:spPr bwMode="auto">
            <a:xfrm>
              <a:off x="5085184" y="5745088"/>
              <a:ext cx="12105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阿部　好文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 </a:t>
              </a:r>
            </a:p>
          </p:txBody>
        </p:sp>
        <p:sp>
          <p:nvSpPr>
            <p:cNvPr id="56" name="Text Box 88"/>
            <p:cNvSpPr txBox="1">
              <a:spLocks noChangeArrowheads="1"/>
            </p:cNvSpPr>
            <p:nvPr/>
          </p:nvSpPr>
          <p:spPr bwMode="auto">
            <a:xfrm>
              <a:off x="980728" y="7905328"/>
              <a:ext cx="4309094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日本医科大学武蔵小杉病院　内分泌・糖尿病・動脈硬化内科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教授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692696" y="4520952"/>
              <a:ext cx="74892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総合司会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2413942" y="4520952"/>
              <a:ext cx="209517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　　　</a:t>
              </a:r>
              <a:r>
                <a:rPr lang="ja-JP" altLang="en-US" sz="1100" dirty="0" err="1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もくぼ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内科クリニック　院長 </a:t>
              </a:r>
              <a:endParaRPr lang="ja-JP" altLang="en-US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5085184" y="4520952"/>
              <a:ext cx="121058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95250" indent="-95250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杢保　敦子 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</a:t>
              </a:r>
            </a:p>
          </p:txBody>
        </p:sp>
        <p:sp>
          <p:nvSpPr>
            <p:cNvPr id="61" name="Text Box 18"/>
            <p:cNvSpPr txBox="1">
              <a:spLocks noChangeArrowheads="1"/>
            </p:cNvSpPr>
            <p:nvPr/>
          </p:nvSpPr>
          <p:spPr bwMode="auto">
            <a:xfrm>
              <a:off x="5085184" y="7283678"/>
              <a:ext cx="1204176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95250" indent="-95250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西川  哲男 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</a:t>
              </a:r>
            </a:p>
          </p:txBody>
        </p:sp>
        <p:sp>
          <p:nvSpPr>
            <p:cNvPr id="62" name="Text Box 18"/>
            <p:cNvSpPr txBox="1">
              <a:spLocks noChangeArrowheads="1"/>
            </p:cNvSpPr>
            <p:nvPr/>
          </p:nvSpPr>
          <p:spPr bwMode="auto">
            <a:xfrm>
              <a:off x="4941168" y="6203558"/>
              <a:ext cx="135165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95250" indent="-95250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方波見　卓行  </a:t>
              </a:r>
              <a:r>
                <a:rPr lang="ja-JP" altLang="en-US" sz="1100" dirty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先生</a:t>
              </a:r>
            </a:p>
          </p:txBody>
        </p:sp>
        <p:sp>
          <p:nvSpPr>
            <p:cNvPr id="63" name="Text Box 90"/>
            <p:cNvSpPr txBox="1">
              <a:spLocks noChangeArrowheads="1"/>
            </p:cNvSpPr>
            <p:nvPr/>
          </p:nvSpPr>
          <p:spPr bwMode="auto">
            <a:xfrm>
              <a:off x="1052736" y="6203558"/>
              <a:ext cx="406072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/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聖マリアンナ医科大学横浜市西部病院 　代謝・内分泌内科　部長</a:t>
              </a:r>
            </a:p>
          </p:txBody>
        </p:sp>
        <p:sp>
          <p:nvSpPr>
            <p:cNvPr id="65" name="Text Box 95"/>
            <p:cNvSpPr txBox="1">
              <a:spLocks noChangeArrowheads="1"/>
            </p:cNvSpPr>
            <p:nvPr/>
          </p:nvSpPr>
          <p:spPr bwMode="auto">
            <a:xfrm>
              <a:off x="692696" y="7041232"/>
              <a:ext cx="252505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【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講演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3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・ディスカッション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】20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45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～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21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：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30</a:t>
              </a:r>
              <a:endParaRPr lang="en-US" altLang="ja-JP" sz="1100" dirty="0">
                <a:solidFill>
                  <a:srgbClr val="000000"/>
                </a:solidFill>
                <a:latin typeface="ＭＳ Ｐ明朝" pitchFamily="18" charset="-128"/>
                <a:ea typeface="ＭＳ Ｐ明朝" pitchFamily="18" charset="-128"/>
              </a:endParaRPr>
            </a:p>
          </p:txBody>
        </p:sp>
      </p:grpSp>
      <p:sp>
        <p:nvSpPr>
          <p:cNvPr id="78" name="AutoShape 60"/>
          <p:cNvSpPr>
            <a:spLocks noChangeArrowheads="1"/>
          </p:cNvSpPr>
          <p:nvPr/>
        </p:nvSpPr>
        <p:spPr bwMode="auto">
          <a:xfrm>
            <a:off x="404664" y="4736976"/>
            <a:ext cx="6048672" cy="3456384"/>
          </a:xfrm>
          <a:prstGeom prst="roundRect">
            <a:avLst>
              <a:gd name="adj" fmla="val 1495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sz="11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2204864" y="4880992"/>
            <a:ext cx="4032448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476672" y="4880992"/>
            <a:ext cx="216024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476672" y="5961112"/>
            <a:ext cx="216024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 flipV="1">
            <a:off x="3140968" y="5961112"/>
            <a:ext cx="3096344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 flipV="1">
            <a:off x="3140968" y="7041232"/>
            <a:ext cx="3096344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476672" y="7041232"/>
            <a:ext cx="216024" cy="720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地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453" y="1280592"/>
            <a:ext cx="5857875" cy="4591050"/>
          </a:xfrm>
          <a:prstGeom prst="rect">
            <a:avLst/>
          </a:prstGeom>
          <a:noFill/>
        </p:spPr>
      </p:pic>
      <p:sp>
        <p:nvSpPr>
          <p:cNvPr id="27" name="正方形/長方形 26"/>
          <p:cNvSpPr/>
          <p:nvPr/>
        </p:nvSpPr>
        <p:spPr>
          <a:xfrm>
            <a:off x="1844824" y="56456"/>
            <a:ext cx="3116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ＭＳ Ｐ明朝" pitchFamily="18" charset="-128"/>
                <a:ea typeface="ＭＳ Ｐ明朝" pitchFamily="18" charset="-128"/>
              </a:rPr>
              <a:t>＜会場へのアクセス＞</a:t>
            </a:r>
            <a:endParaRPr lang="ja-JP" altLang="en-US" b="1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20688" y="488504"/>
            <a:ext cx="48333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 smtClean="0">
                <a:latin typeface="ＭＳ Ｐ明朝" pitchFamily="18" charset="-128"/>
                <a:ea typeface="ＭＳ Ｐ明朝" pitchFamily="18" charset="-128"/>
              </a:rPr>
              <a:t>川崎日航ホテル</a:t>
            </a:r>
            <a:r>
              <a:rPr lang="ja-JP" altLang="ja-JP" sz="1600" dirty="0" smtClean="0">
                <a:latin typeface="ＭＳ Ｐ明朝" pitchFamily="18" charset="-128"/>
                <a:ea typeface="ＭＳ Ｐ明朝" pitchFamily="18" charset="-128"/>
              </a:rPr>
              <a:t/>
            </a:r>
            <a:br>
              <a:rPr lang="ja-JP" altLang="ja-JP" sz="1600" dirty="0" smtClean="0">
                <a:latin typeface="ＭＳ Ｐ明朝" pitchFamily="18" charset="-128"/>
                <a:ea typeface="ＭＳ Ｐ明朝" pitchFamily="18" charset="-128"/>
              </a:rPr>
            </a:br>
            <a:r>
              <a:rPr lang="ja-JP" altLang="ja-JP" sz="1600" b="1" dirty="0" smtClean="0">
                <a:latin typeface="ＭＳ Ｐ明朝" pitchFamily="18" charset="-128"/>
                <a:ea typeface="ＭＳ Ｐ明朝" pitchFamily="18" charset="-128"/>
              </a:rPr>
              <a:t>〒210-0024 神奈川県川崎市川崎区日進町一番地</a:t>
            </a:r>
            <a:r>
              <a:rPr lang="ja-JP" altLang="ja-JP" sz="2000" b="1" dirty="0" smtClean="0">
                <a:latin typeface="ＭＳ Ｐ明朝" pitchFamily="18" charset="-128"/>
                <a:ea typeface="ＭＳ Ｐ明朝" pitchFamily="18" charset="-128"/>
              </a:rPr>
              <a:t> </a:t>
            </a:r>
            <a:r>
              <a:rPr lang="ja-JP" altLang="ja-JP" sz="2000" dirty="0" smtClean="0">
                <a:latin typeface="ＭＳ Ｐ明朝" pitchFamily="18" charset="-128"/>
                <a:ea typeface="ＭＳ Ｐ明朝" pitchFamily="18" charset="-128"/>
              </a:rPr>
              <a:t>  </a:t>
            </a:r>
            <a:endParaRPr lang="ja-JP" altLang="en-US" sz="2000" b="1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-2225918"/>
            <a:ext cx="5140831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20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  <a:t> 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  <a:t>                                                                     </a:t>
            </a:r>
          </a:p>
          <a:p>
            <a:pPr marL="0" marR="0" lvl="0" indent="0" algn="l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  <a:t>  </a:t>
            </a:r>
            <a:r>
              <a:rPr kumimoji="1" lang="ja-JP" sz="10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  <a:t> </a:t>
            </a:r>
            <a: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  <a:t>                      </a:t>
            </a:r>
            <a:br>
              <a: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</a:rPr>
            </a:b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pic>
        <p:nvPicPr>
          <p:cNvPr id="2073" name="Picture 25" descr="地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001" y="6442645"/>
            <a:ext cx="4448175" cy="3190875"/>
          </a:xfrm>
          <a:prstGeom prst="rect">
            <a:avLst/>
          </a:prstGeom>
          <a:noFill/>
        </p:spPr>
      </p:pic>
      <p:pic>
        <p:nvPicPr>
          <p:cNvPr id="2074" name="Picture 26" descr="1.提携駐車場　川崎ルフロン駐車場 2.提携駐車場　アゼリア地下駐車場（川崎駅東口公共地下駐車場）3.提携駐車場　CINEPIT（チネピット）１駐車場 4.ミューザ川崎駐車場 5.タイムズステーション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5184" y="6465168"/>
            <a:ext cx="1466850" cy="160020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5811579"/>
            <a:ext cx="81095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</a:rPr>
              <a:t/>
            </a:r>
            <a:br>
              <a: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</a:rPr>
            </a:br>
            <a:r>
              <a: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</a:rPr>
              <a:t>     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lang="ja-JP" altLang="ja-JP" sz="1400" dirty="0" smtClean="0">
                <a:latin typeface="ＭＳ Ｐ明朝" pitchFamily="18" charset="-128"/>
                <a:ea typeface="ＭＳ Ｐ明朝" pitchFamily="18" charset="-128"/>
              </a:rPr>
              <a:t>お車</a:t>
            </a:r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</a:rPr>
              <a:t>で</a:t>
            </a:r>
            <a:r>
              <a:rPr lang="ja-JP" altLang="ja-JP" sz="1400" dirty="0" smtClean="0">
                <a:latin typeface="ＭＳ Ｐ明朝" pitchFamily="18" charset="-128"/>
                <a:ea typeface="ＭＳ Ｐ明朝" pitchFamily="18" charset="-128"/>
              </a:rPr>
              <a:t>ご</a:t>
            </a:r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</a:rPr>
              <a:t>来場</a:t>
            </a:r>
            <a:r>
              <a:rPr lang="ja-JP" altLang="ja-JP" sz="1400" dirty="0" smtClean="0">
                <a:latin typeface="ＭＳ Ｐ明朝" pitchFamily="18" charset="-128"/>
                <a:ea typeface="ＭＳ Ｐ明朝" pitchFamily="18" charset="-128"/>
              </a:rPr>
              <a:t>の</a:t>
            </a:r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</a:rPr>
              <a:t>際は</a:t>
            </a:r>
            <a:r>
              <a:rPr lang="ja-JP" altLang="ja-JP" sz="1400" dirty="0" smtClean="0">
                <a:latin typeface="ＭＳ Ｐ明朝" pitchFamily="18" charset="-128"/>
                <a:ea typeface="ＭＳ Ｐ明朝" pitchFamily="18" charset="-128"/>
              </a:rPr>
              <a:t>、川崎日航ホテルが提携している駐車場をご利用</a:t>
            </a:r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</a:rPr>
              <a:t>下さい。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明朝" pitchFamily="18" charset="-128"/>
                <a:ea typeface="ＭＳ Ｐ明朝" pitchFamily="18" charset="-128"/>
              </a:rPr>
              <a:t>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88640" y="1208584"/>
            <a:ext cx="6480720" cy="47525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88640" y="6105128"/>
            <a:ext cx="6480720" cy="3600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33760</TotalTime>
  <Words>209</Words>
  <Application>Microsoft Office PowerPoint</Application>
  <PresentationFormat>A4 210 x 297 mm</PresentationFormat>
  <Paragraphs>59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AstraZeneca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Masaya Narisada</dc:creator>
  <cp:lastModifiedBy>Maki Nakamura</cp:lastModifiedBy>
  <cp:revision>185</cp:revision>
  <dcterms:created xsi:type="dcterms:W3CDTF">2004-10-06T10:56:26Z</dcterms:created>
  <dcterms:modified xsi:type="dcterms:W3CDTF">2011-09-06T09:33:03Z</dcterms:modified>
</cp:coreProperties>
</file>